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sldIdLst>
    <p:sldId id="256" r:id="rId2"/>
    <p:sldId id="259" r:id="rId3"/>
    <p:sldId id="262" r:id="rId4"/>
    <p:sldId id="265" r:id="rId5"/>
    <p:sldId id="264" r:id="rId6"/>
    <p:sldId id="263" r:id="rId7"/>
    <p:sldId id="266" r:id="rId8"/>
    <p:sldId id="257" r:id="rId9"/>
    <p:sldId id="261" r:id="rId10"/>
    <p:sldId id="267" r:id="rId11"/>
    <p:sldId id="258" r:id="rId12"/>
    <p:sldId id="260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3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9EC6E4-5972-4CD1-B390-2097E1010375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B1650-F027-4988-8384-FCCD7E5D83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918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B1650-F027-4988-8384-FCCD7E5D83B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53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340BB474-9936-4F90-8D75-CF353D506473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0333A74A-5DA1-4B99-BC9F-3092B5BF295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5920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B474-9936-4F90-8D75-CF353D506473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A74A-5DA1-4B99-BC9F-3092B5BF29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43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340BB474-9936-4F90-8D75-CF353D506473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0333A74A-5DA1-4B99-BC9F-3092B5BF295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095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B474-9936-4F90-8D75-CF353D506473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A74A-5DA1-4B99-BC9F-3092B5BF29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252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40BB474-9936-4F90-8D75-CF353D506473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0333A74A-5DA1-4B99-BC9F-3092B5BF295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3373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B474-9936-4F90-8D75-CF353D506473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A74A-5DA1-4B99-BC9F-3092B5BF29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17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B474-9936-4F90-8D75-CF353D506473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A74A-5DA1-4B99-BC9F-3092B5BF29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81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B474-9936-4F90-8D75-CF353D506473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A74A-5DA1-4B99-BC9F-3092B5BF29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98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B474-9936-4F90-8D75-CF353D506473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A74A-5DA1-4B99-BC9F-3092B5BF29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5598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340BB474-9936-4F90-8D75-CF353D506473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0333A74A-5DA1-4B99-BC9F-3092B5BF29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986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340BB474-9936-4F90-8D75-CF353D506473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0333A74A-5DA1-4B99-BC9F-3092B5BF29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11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340BB474-9936-4F90-8D75-CF353D506473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0333A74A-5DA1-4B99-BC9F-3092B5BF295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91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数字图像处理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/>
              <a:t>实验题目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禹晶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43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题目</a:t>
            </a:r>
            <a:r>
              <a:rPr lang="zh-CN" altLang="en-US" sz="3600" dirty="0" smtClean="0"/>
              <a:t>八</a:t>
            </a:r>
            <a:r>
              <a:rPr lang="zh-CN" altLang="en-US" sz="3600" dirty="0" smtClean="0"/>
              <a:t>：</a:t>
            </a:r>
            <a:r>
              <a:rPr lang="zh-CN" altLang="en-US" sz="3600" dirty="0" smtClean="0"/>
              <a:t>对于</a:t>
            </a:r>
            <a:r>
              <a:rPr lang="zh-CN" altLang="en-US" sz="3600" dirty="0"/>
              <a:t>下面这幅图像，编程实现染色体计数，并附简要处理流程说明。</a:t>
            </a:r>
          </a:p>
        </p:txBody>
      </p:sp>
      <p:pic>
        <p:nvPicPr>
          <p:cNvPr id="520196" name="Picture 4" descr="bi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85" y="2832035"/>
            <a:ext cx="40386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434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 smtClean="0"/>
              <a:t>题目九：</a:t>
            </a:r>
            <a:r>
              <a:rPr lang="zh-CN" altLang="en-US" sz="3600" dirty="0" smtClean="0"/>
              <a:t>对于</a:t>
            </a:r>
            <a:r>
              <a:rPr lang="zh-CN" altLang="en-US" sz="3600" dirty="0"/>
              <a:t>下面这幅图像，编程实现羊群计数，并附简要处理流程说明。</a:t>
            </a:r>
            <a:br>
              <a:rPr lang="zh-CN" altLang="en-US" sz="3600" dirty="0"/>
            </a:br>
            <a:endParaRPr lang="zh-CN" alt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66" y="2438400"/>
            <a:ext cx="5552405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>
                <a:solidFill>
                  <a:srgbClr val="121316">
                    <a:lumMod val="75000"/>
                    <a:lumOff val="25000"/>
                  </a:srgbClr>
                </a:solidFill>
              </a:rPr>
              <a:t>题目十：对车牌进行分割和字符切分，分割出干净的字符目标，并切分为单个字符图像。</a:t>
            </a:r>
            <a:r>
              <a:rPr lang="zh-CN" altLang="en-US" dirty="0"/>
              <a:t>请显示处理结果，并附简要处理流程说明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05" y="2438400"/>
            <a:ext cx="6880127" cy="3651250"/>
          </a:xfrm>
        </p:spPr>
      </p:pic>
    </p:spTree>
    <p:extLst>
      <p:ext uri="{BB962C8B-B14F-4D97-AF65-F5344CB8AC3E}">
        <p14:creationId xmlns:p14="http://schemas.microsoft.com/office/powerpoint/2010/main" val="81410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/>
              <a:t>要求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0" y="2249326"/>
            <a:ext cx="8770571" cy="4527992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题目中根据学号的尾号选择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题完成，</a:t>
            </a:r>
            <a:r>
              <a:rPr lang="en-US" altLang="zh-CN" sz="2800" dirty="0" smtClean="0"/>
              <a:t>0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5</a:t>
            </a:r>
            <a:r>
              <a:rPr lang="zh-CN" altLang="en-US" sz="2800" dirty="0" smtClean="0"/>
              <a:t>做第</a:t>
            </a:r>
            <a:r>
              <a:rPr lang="en-US" altLang="zh-CN" sz="2800" dirty="0" smtClean="0"/>
              <a:t>5</a:t>
            </a:r>
            <a:r>
              <a:rPr lang="zh-CN" altLang="en-US" sz="2800" dirty="0" smtClean="0"/>
              <a:t>和第</a:t>
            </a:r>
            <a:r>
              <a:rPr lang="en-US" altLang="zh-CN" sz="2800" dirty="0" smtClean="0"/>
              <a:t>10</a:t>
            </a:r>
            <a:r>
              <a:rPr lang="zh-CN" altLang="en-US" sz="2800" dirty="0" smtClean="0"/>
              <a:t>题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6</a:t>
            </a:r>
            <a:r>
              <a:rPr lang="zh-CN" altLang="en-US" sz="2800" dirty="0" smtClean="0"/>
              <a:t>做第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和第</a:t>
            </a:r>
            <a:r>
              <a:rPr lang="en-US" altLang="zh-CN" sz="2800" dirty="0" smtClean="0"/>
              <a:t>6</a:t>
            </a:r>
            <a:r>
              <a:rPr lang="zh-CN" altLang="en-US" sz="2800" dirty="0" smtClean="0"/>
              <a:t>题、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7</a:t>
            </a:r>
            <a:r>
              <a:rPr lang="zh-CN" altLang="en-US" sz="2800" dirty="0" smtClean="0"/>
              <a:t>做第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和第</a:t>
            </a:r>
            <a:r>
              <a:rPr lang="en-US" altLang="zh-CN" sz="2800" dirty="0" smtClean="0"/>
              <a:t>7</a:t>
            </a:r>
            <a:r>
              <a:rPr lang="zh-CN" altLang="en-US" sz="2800" dirty="0" smtClean="0"/>
              <a:t>题、</a:t>
            </a:r>
            <a:r>
              <a:rPr lang="en-US" altLang="zh-CN" sz="2800" dirty="0" smtClean="0"/>
              <a:t>3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8</a:t>
            </a:r>
            <a:r>
              <a:rPr lang="zh-CN" altLang="en-US" sz="2800" dirty="0" smtClean="0"/>
              <a:t>做第</a:t>
            </a:r>
            <a:r>
              <a:rPr lang="en-US" altLang="zh-CN" sz="2800" dirty="0" smtClean="0"/>
              <a:t>3</a:t>
            </a:r>
            <a:r>
              <a:rPr lang="zh-CN" altLang="en-US" sz="2800" dirty="0" smtClean="0"/>
              <a:t>和第</a:t>
            </a:r>
            <a:r>
              <a:rPr lang="en-US" altLang="zh-CN" sz="2800" dirty="0" smtClean="0"/>
              <a:t>8</a:t>
            </a:r>
            <a:r>
              <a:rPr lang="zh-CN" altLang="en-US" sz="2800" dirty="0" smtClean="0"/>
              <a:t>题、</a:t>
            </a:r>
            <a:r>
              <a:rPr lang="en-US" altLang="zh-CN" sz="2800" dirty="0" smtClean="0"/>
              <a:t>4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9</a:t>
            </a:r>
            <a:r>
              <a:rPr lang="zh-CN" altLang="en-US" sz="2800" dirty="0" smtClean="0"/>
              <a:t>做第</a:t>
            </a:r>
            <a:r>
              <a:rPr lang="en-US" altLang="zh-CN" sz="2800" dirty="0" smtClean="0"/>
              <a:t>4</a:t>
            </a:r>
            <a:r>
              <a:rPr lang="zh-CN" altLang="en-US" sz="2800" dirty="0" smtClean="0"/>
              <a:t>和第</a:t>
            </a:r>
            <a:r>
              <a:rPr lang="en-US" altLang="zh-CN" sz="2800" dirty="0" smtClean="0"/>
              <a:t>9</a:t>
            </a:r>
            <a:r>
              <a:rPr lang="zh-CN" altLang="en-US" sz="2800" dirty="0" smtClean="0"/>
              <a:t>题。</a:t>
            </a:r>
            <a:endParaRPr lang="zh-CN" altLang="en-US" sz="2800" dirty="0"/>
          </a:p>
          <a:p>
            <a:r>
              <a:rPr lang="zh-CN" altLang="en-US" sz="2800" dirty="0" smtClean="0"/>
              <a:t>编</a:t>
            </a:r>
            <a:r>
              <a:rPr lang="zh-CN" altLang="en-US" sz="2800" dirty="0"/>
              <a:t>程语言可</a:t>
            </a:r>
            <a:r>
              <a:rPr lang="zh-CN" altLang="en-US" sz="2800" dirty="0" smtClean="0"/>
              <a:t>选</a:t>
            </a:r>
            <a:r>
              <a:rPr lang="en-US" altLang="zh-CN" sz="2800" dirty="0" err="1" smtClean="0"/>
              <a:t>MatLab</a:t>
            </a:r>
            <a:r>
              <a:rPr lang="zh-CN" altLang="en-US" sz="2800" dirty="0" smtClean="0"/>
              <a:t>、</a:t>
            </a:r>
            <a:r>
              <a:rPr lang="en-US" altLang="zh-CN" sz="2800" dirty="0"/>
              <a:t>P</a:t>
            </a:r>
            <a:r>
              <a:rPr lang="en-US" altLang="zh-CN" sz="2800" dirty="0" smtClean="0"/>
              <a:t>ython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C/C</a:t>
            </a:r>
            <a:r>
              <a:rPr lang="en-US" altLang="zh-CN" sz="2800" dirty="0"/>
              <a:t>++</a:t>
            </a:r>
            <a:r>
              <a:rPr lang="zh-CN" altLang="en-US" sz="2800" dirty="0" smtClean="0"/>
              <a:t>。</a:t>
            </a:r>
            <a:endParaRPr lang="zh-CN" altLang="en-US" sz="2800" dirty="0"/>
          </a:p>
          <a:p>
            <a:r>
              <a:rPr lang="zh-CN" altLang="en-US" sz="2800" dirty="0" smtClean="0"/>
              <a:t>不可</a:t>
            </a:r>
            <a:r>
              <a:rPr lang="zh-CN" altLang="en-US" sz="2800" dirty="0"/>
              <a:t>雷同</a:t>
            </a:r>
            <a:r>
              <a:rPr lang="zh-CN" altLang="en-US" sz="2800" dirty="0" smtClean="0"/>
              <a:t>。</a:t>
            </a:r>
            <a:endParaRPr lang="zh-CN" altLang="en-US" sz="2800" dirty="0"/>
          </a:p>
          <a:p>
            <a:r>
              <a:rPr lang="zh-CN" altLang="en-US" sz="2800" dirty="0"/>
              <a:t>同时</a:t>
            </a:r>
            <a:r>
              <a:rPr lang="zh-CN" altLang="en-US" sz="2800" dirty="0" smtClean="0"/>
              <a:t>提交电子版和</a:t>
            </a:r>
            <a:r>
              <a:rPr lang="zh-CN" altLang="en-US" sz="2800" dirty="0" smtClean="0"/>
              <a:t>打印</a:t>
            </a:r>
            <a:r>
              <a:rPr lang="zh-CN" altLang="en-US" sz="2800" dirty="0"/>
              <a:t>版</a:t>
            </a:r>
            <a:r>
              <a:rPr lang="zh-CN" altLang="en-US" sz="2800" dirty="0" smtClean="0"/>
              <a:t>的实验报告，包括所用</a:t>
            </a:r>
            <a:r>
              <a:rPr lang="zh-CN" altLang="en-US" sz="2800" dirty="0" smtClean="0"/>
              <a:t>方法</a:t>
            </a:r>
            <a:r>
              <a:rPr lang="zh-CN" altLang="en-US" sz="2800" dirty="0" smtClean="0"/>
              <a:t>、实现</a:t>
            </a:r>
            <a:r>
              <a:rPr lang="zh-CN" altLang="en-US" sz="2800" dirty="0" smtClean="0"/>
              <a:t>步骤、实验结果、</a:t>
            </a:r>
            <a:r>
              <a:rPr lang="zh-CN" altLang="en-US" sz="2800" dirty="0" smtClean="0"/>
              <a:t>代码（代码需有</a:t>
            </a:r>
            <a:r>
              <a:rPr lang="zh-CN" altLang="en-US" sz="2800" dirty="0"/>
              <a:t>较详细</a:t>
            </a:r>
            <a:r>
              <a:rPr lang="zh-CN" altLang="en-US" sz="2800" dirty="0" smtClean="0"/>
              <a:t>注释）以及实验结果的分析。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5367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  <a:r>
              <a:rPr lang="zh-CN" altLang="en-US" dirty="0" smtClean="0"/>
              <a:t>一：</a:t>
            </a:r>
            <a:r>
              <a:rPr lang="en-US" altLang="zh-CN" dirty="0" smtClean="0"/>
              <a:t>1. </a:t>
            </a:r>
            <a:r>
              <a:rPr lang="zh-CN" altLang="en-US" dirty="0" smtClean="0"/>
              <a:t>选用</a:t>
            </a:r>
            <a:r>
              <a:rPr lang="zh-CN" altLang="en-US" sz="3200" dirty="0"/>
              <a:t>灰度级变换对图像进行增强</a:t>
            </a:r>
            <a:r>
              <a:rPr lang="zh-CN" altLang="en-US" sz="3200" dirty="0" smtClean="0"/>
              <a:t>处理；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2.</a:t>
            </a:r>
            <a:r>
              <a:rPr lang="zh-CN" altLang="en-US" dirty="0"/>
              <a:t> 对</a:t>
            </a:r>
            <a:r>
              <a:rPr lang="zh-CN" altLang="en-US" dirty="0" smtClean="0"/>
              <a:t>图像</a:t>
            </a:r>
            <a:r>
              <a:rPr lang="zh-CN" altLang="en-US" dirty="0"/>
              <a:t>进行直方图均衡化</a:t>
            </a:r>
            <a:r>
              <a:rPr lang="zh-CN" altLang="en-US" dirty="0" smtClean="0"/>
              <a:t>处理；比较处理前后</a:t>
            </a:r>
            <a:r>
              <a:rPr lang="zh-CN" altLang="en-US" dirty="0"/>
              <a:t>的图像。</a:t>
            </a:r>
            <a:endParaRPr lang="zh-CN" alt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886" y="2716525"/>
            <a:ext cx="2214524" cy="32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661" y="2716526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5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题目二：选用</a:t>
            </a:r>
            <a:r>
              <a:rPr lang="zh-CN" altLang="en-US" dirty="0"/>
              <a:t>空域平滑模板对如下图像</a:t>
            </a:r>
            <a:r>
              <a:rPr lang="zh-CN" altLang="en-US" dirty="0" smtClean="0"/>
              <a:t>进行</a:t>
            </a:r>
            <a:r>
              <a:rPr lang="zh-CN" altLang="en-US" dirty="0"/>
              <a:t>去噪</a:t>
            </a:r>
            <a:r>
              <a:rPr lang="zh-CN" altLang="en-US" dirty="0" smtClean="0"/>
              <a:t>处理</a:t>
            </a:r>
            <a:r>
              <a:rPr lang="zh-CN" altLang="en-US" dirty="0"/>
              <a:t>。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169" y="2815250"/>
            <a:ext cx="2438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754" y="281525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6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题目</a:t>
            </a:r>
            <a:r>
              <a:rPr lang="zh-CN" altLang="en-US" dirty="0"/>
              <a:t>三</a:t>
            </a:r>
            <a:r>
              <a:rPr lang="zh-CN" altLang="en-US" dirty="0" smtClean="0"/>
              <a:t>：请</a:t>
            </a:r>
            <a:r>
              <a:rPr lang="zh-CN" altLang="en-US" dirty="0"/>
              <a:t>分别用</a:t>
            </a:r>
            <a:r>
              <a:rPr lang="en-US" altLang="zh-CN" dirty="0"/>
              <a:t>4</a:t>
            </a:r>
            <a:r>
              <a:rPr lang="zh-CN" altLang="en-US" dirty="0"/>
              <a:t>方向拉普拉斯和</a:t>
            </a:r>
            <a:r>
              <a:rPr lang="en-US" altLang="zh-CN" dirty="0"/>
              <a:t>8</a:t>
            </a:r>
            <a:r>
              <a:rPr lang="zh-CN" altLang="en-US" dirty="0"/>
              <a:t>方向拉普拉斯模板，对如下图像进行增强处理，观察并比较处理前后的图像。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777" y="2636912"/>
            <a:ext cx="4572000" cy="375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8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00706" y="573058"/>
            <a:ext cx="8770571" cy="156071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题目</a:t>
            </a:r>
            <a:r>
              <a:rPr lang="zh-CN" altLang="en-US" dirty="0"/>
              <a:t>四</a:t>
            </a:r>
            <a:r>
              <a:rPr lang="zh-CN" altLang="en-US" dirty="0" smtClean="0"/>
              <a:t>：选用频域滤波器对下面的两幅图像进行增强处理。</a:t>
            </a:r>
            <a:endParaRPr lang="zh-CN" alt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886" y="2716525"/>
            <a:ext cx="2214524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661" y="2716526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1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题目五：</a:t>
            </a:r>
            <a:r>
              <a:rPr lang="zh-CN" altLang="en-US" dirty="0" smtClean="0"/>
              <a:t>傅里叶变换及其显示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5604" y="2477992"/>
            <a:ext cx="7883951" cy="313912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800" dirty="0" smtClean="0">
                <a:latin typeface="+mj-ea"/>
                <a:ea typeface="+mj-ea"/>
              </a:rPr>
              <a:t>对于左</a:t>
            </a:r>
            <a:r>
              <a:rPr lang="zh-CN" altLang="en-US" sz="2800" dirty="0">
                <a:latin typeface="+mj-ea"/>
                <a:ea typeface="+mj-ea"/>
              </a:rPr>
              <a:t>面</a:t>
            </a:r>
            <a:r>
              <a:rPr lang="zh-CN" altLang="en-US" sz="2800" dirty="0" smtClean="0">
                <a:latin typeface="+mj-ea"/>
                <a:ea typeface="+mj-ea"/>
              </a:rPr>
              <a:t>的灰度</a:t>
            </a:r>
            <a:r>
              <a:rPr lang="zh-CN" altLang="en-US" sz="2800" dirty="0">
                <a:latin typeface="+mj-ea"/>
                <a:ea typeface="+mj-ea"/>
              </a:rPr>
              <a:t>图像，用</a:t>
            </a:r>
            <a:r>
              <a:rPr lang="en-US" altLang="zh-CN" sz="2800" dirty="0">
                <a:latin typeface="+mj-ea"/>
                <a:ea typeface="+mj-ea"/>
              </a:rPr>
              <a:t>FFT</a:t>
            </a:r>
            <a:r>
              <a:rPr lang="zh-CN" altLang="en-US" sz="2800" dirty="0">
                <a:latin typeface="+mj-ea"/>
                <a:ea typeface="+mj-ea"/>
              </a:rPr>
              <a:t>算法从空域变换到频域，并用频域图像的模来进行显示。</a:t>
            </a:r>
          </a:p>
          <a:p>
            <a:pPr>
              <a:lnSpc>
                <a:spcPct val="120000"/>
              </a:lnSpc>
            </a:pPr>
            <a:r>
              <a:rPr lang="zh-CN" altLang="en-US" sz="2800" dirty="0">
                <a:latin typeface="+mj-ea"/>
                <a:ea typeface="+mj-ea"/>
              </a:rPr>
              <a:t>使图像能量中心，对应到几何中心，并用频域图像的模来进行显示。</a:t>
            </a:r>
          </a:p>
          <a:p>
            <a:pPr>
              <a:lnSpc>
                <a:spcPct val="120000"/>
              </a:lnSpc>
            </a:pPr>
            <a:r>
              <a:rPr lang="zh-CN" altLang="en-US" sz="2800" dirty="0">
                <a:latin typeface="+mj-ea"/>
                <a:ea typeface="+mj-ea"/>
              </a:rPr>
              <a:t>将频域图像，通过</a:t>
            </a:r>
            <a:r>
              <a:rPr lang="en-US" altLang="zh-CN" sz="2800" dirty="0">
                <a:latin typeface="+mj-ea"/>
                <a:ea typeface="+mj-ea"/>
              </a:rPr>
              <a:t>FFT</a:t>
            </a:r>
            <a:r>
              <a:rPr lang="zh-CN" altLang="en-US" sz="2800" dirty="0">
                <a:latin typeface="+mj-ea"/>
                <a:ea typeface="+mj-ea"/>
              </a:rPr>
              <a:t>逆变换到空域，并显示。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9" y="2267146"/>
            <a:ext cx="3444240" cy="344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5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 smtClean="0"/>
              <a:t>题目</a:t>
            </a:r>
            <a:r>
              <a:rPr lang="zh-CN" altLang="en-US" dirty="0"/>
              <a:t>六</a:t>
            </a:r>
            <a:r>
              <a:rPr lang="zh-CN" altLang="en-US" sz="3200" dirty="0" smtClean="0"/>
              <a:t>：</a:t>
            </a:r>
            <a:r>
              <a:rPr lang="zh-CN" altLang="en-US" sz="3200" dirty="0" smtClean="0"/>
              <a:t>对</a:t>
            </a:r>
            <a:r>
              <a:rPr lang="zh-CN" altLang="en-US" sz="3200" dirty="0"/>
              <a:t>于下面这幅图像，请问可以通过哪些图像增强的手段，达到改善视觉效果的目的？请显示处理结果，并附简要处理流程说明。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06" y="2956718"/>
            <a:ext cx="3971925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5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 smtClean="0"/>
              <a:t>题目七：</a:t>
            </a:r>
            <a:r>
              <a:rPr lang="zh-CN" altLang="en-US" sz="3600" dirty="0" smtClean="0"/>
              <a:t>对于</a:t>
            </a:r>
            <a:r>
              <a:rPr lang="zh-CN" altLang="en-US" sz="3600" dirty="0"/>
              <a:t>下面这幅图像，编</a:t>
            </a:r>
            <a:r>
              <a:rPr lang="zh-CN" altLang="en-US" sz="3600" dirty="0" smtClean="0"/>
              <a:t>程</a:t>
            </a:r>
            <a:r>
              <a:rPr lang="zh-CN" altLang="en-US" sz="3600" dirty="0"/>
              <a:t>实现</a:t>
            </a:r>
            <a:r>
              <a:rPr lang="zh-CN" altLang="en-US" sz="3600" dirty="0" smtClean="0"/>
              <a:t>水域分割（彩色图像分割）</a:t>
            </a:r>
            <a:r>
              <a:rPr lang="zh-CN" altLang="en-US" sz="3600" dirty="0" smtClean="0">
                <a:solidFill>
                  <a:srgbClr val="121316">
                    <a:lumMod val="75000"/>
                    <a:lumOff val="25000"/>
                  </a:srgbClr>
                </a:solidFill>
              </a:rPr>
              <a:t>，</a:t>
            </a:r>
            <a:r>
              <a:rPr lang="zh-CN" altLang="en-US" sz="3600" dirty="0">
                <a:solidFill>
                  <a:srgbClr val="121316">
                    <a:lumMod val="75000"/>
                    <a:lumOff val="25000"/>
                  </a:srgbClr>
                </a:solidFill>
              </a:rPr>
              <a:t>显示处理结果</a:t>
            </a:r>
            <a:r>
              <a:rPr lang="zh-CN" altLang="en-US" sz="3600" dirty="0" smtClean="0"/>
              <a:t>，并</a:t>
            </a:r>
            <a:r>
              <a:rPr lang="zh-CN" altLang="en-US" sz="3600" dirty="0"/>
              <a:t>附简要处理流程说明。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02" y="2438400"/>
            <a:ext cx="4868333" cy="3651250"/>
          </a:xfrm>
        </p:spPr>
      </p:pic>
    </p:spTree>
    <p:extLst>
      <p:ext uri="{BB962C8B-B14F-4D97-AF65-F5344CB8AC3E}">
        <p14:creationId xmlns:p14="http://schemas.microsoft.com/office/powerpoint/2010/main" val="417717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CEEACA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EEACA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1044</TotalTime>
  <Words>413</Words>
  <Application>Microsoft Office PowerPoint</Application>
  <PresentationFormat>宽屏</PresentationFormat>
  <Paragraphs>21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华文楷体</vt:lpstr>
      <vt:lpstr>Calibri</vt:lpstr>
      <vt:lpstr>Century Schoolbook</vt:lpstr>
      <vt:lpstr>Corbel</vt:lpstr>
      <vt:lpstr>Feathered</vt:lpstr>
      <vt:lpstr>数字图像处理 实验题目</vt:lpstr>
      <vt:lpstr>要求</vt:lpstr>
      <vt:lpstr>题目一：1. 选用灰度级变换对图像进行增强处理； 2. 对图像进行直方图均衡化处理；比较处理前后的图像。</vt:lpstr>
      <vt:lpstr>题目二：选用空域平滑模板对如下图像进行去噪处理。</vt:lpstr>
      <vt:lpstr>题目三：请分别用4方向拉普拉斯和8方向拉普拉斯模板，对如下图像进行增强处理，观察并比较处理前后的图像。</vt:lpstr>
      <vt:lpstr>题目四：选用频域滤波器对下面的两幅图像进行增强处理。</vt:lpstr>
      <vt:lpstr>题目五：傅里叶变换及其显示</vt:lpstr>
      <vt:lpstr>题目六：对于下面这幅图像，请问可以通过哪些图像增强的手段，达到改善视觉效果的目的？请显示处理结果，并附简要处理流程说明。</vt:lpstr>
      <vt:lpstr>题目七：对于下面这幅图像，编程实现水域分割（彩色图像分割），显示处理结果，并附简要处理流程说明。</vt:lpstr>
      <vt:lpstr>题目八：对于下面这幅图像，编程实现染色体计数，并附简要处理流程说明。</vt:lpstr>
      <vt:lpstr>题目九：对于下面这幅图像，编程实现羊群计数，并附简要处理流程说明。 </vt:lpstr>
      <vt:lpstr>题目十：对车牌进行分割和字符切分，分割出干净的字符目标，并切分为单个字符图像。请显示处理结果，并附简要处理流程说明。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课程设计题目</dc:title>
  <dc:creator>Yu Jing</dc:creator>
  <cp:lastModifiedBy>JING</cp:lastModifiedBy>
  <cp:revision>36</cp:revision>
  <dcterms:created xsi:type="dcterms:W3CDTF">2019-09-03T20:29:14Z</dcterms:created>
  <dcterms:modified xsi:type="dcterms:W3CDTF">2023-09-09T00:27:53Z</dcterms:modified>
</cp:coreProperties>
</file>